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2"/>
  </p:handoutMasterIdLst>
  <p:sldIdLst>
    <p:sldId id="256" r:id="rId2"/>
    <p:sldId id="312" r:id="rId3"/>
    <p:sldId id="313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76" r:id="rId12"/>
    <p:sldId id="269" r:id="rId13"/>
    <p:sldId id="270" r:id="rId14"/>
    <p:sldId id="271" r:id="rId15"/>
    <p:sldId id="287" r:id="rId16"/>
    <p:sldId id="258" r:id="rId17"/>
    <p:sldId id="279" r:id="rId18"/>
    <p:sldId id="280" r:id="rId19"/>
    <p:sldId id="283" r:id="rId20"/>
    <p:sldId id="281" r:id="rId21"/>
    <p:sldId id="282" r:id="rId22"/>
    <p:sldId id="284" r:id="rId23"/>
    <p:sldId id="285" r:id="rId24"/>
    <p:sldId id="286" r:id="rId25"/>
    <p:sldId id="288" r:id="rId26"/>
    <p:sldId id="259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289" r:id="rId35"/>
    <p:sldId id="308" r:id="rId36"/>
    <p:sldId id="260" r:id="rId37"/>
    <p:sldId id="306" r:id="rId38"/>
    <p:sldId id="307" r:id="rId39"/>
    <p:sldId id="290" r:id="rId40"/>
    <p:sldId id="309" r:id="rId41"/>
    <p:sldId id="261" r:id="rId42"/>
    <p:sldId id="310" r:id="rId43"/>
    <p:sldId id="311" r:id="rId44"/>
    <p:sldId id="293" r:id="rId45"/>
    <p:sldId id="262" r:id="rId46"/>
    <p:sldId id="316" r:id="rId47"/>
    <p:sldId id="314" r:id="rId48"/>
    <p:sldId id="315" r:id="rId49"/>
    <p:sldId id="272" r:id="rId50"/>
    <p:sldId id="273" r:id="rId51"/>
    <p:sldId id="292" r:id="rId52"/>
    <p:sldId id="274" r:id="rId53"/>
    <p:sldId id="301" r:id="rId54"/>
    <p:sldId id="302" r:id="rId55"/>
    <p:sldId id="303" r:id="rId56"/>
    <p:sldId id="275" r:id="rId57"/>
    <p:sldId id="304" r:id="rId58"/>
    <p:sldId id="305" r:id="rId59"/>
    <p:sldId id="277" r:id="rId60"/>
    <p:sldId id="278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6D372-9E3D-41A4-8D2E-1EB9F14D6CD7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2B2D6-180A-4868-BC99-DE0435138D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0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8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9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8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7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3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25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0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0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2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8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2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5DCD1-ED75-4F32-9DDD-61124193AC09}" type="datetimeFigureOut">
              <a:rPr lang="en-US" smtClean="0"/>
              <a:t>3/18/2012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A2B4-11FA-48B1-BF4D-E7E802DE3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9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962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Biblical Counseling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Level </a:t>
            </a:r>
            <a:r>
              <a:rPr lang="en-US" sz="5400" dirty="0" smtClean="0"/>
              <a:t>IV:</a:t>
            </a:r>
            <a:br>
              <a:rPr lang="en-US" sz="5400" dirty="0" smtClean="0"/>
            </a:br>
            <a:r>
              <a:rPr lang="en-US" sz="5400" dirty="0" smtClean="0"/>
              <a:t>Theology Of Counseling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138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I.  Types of </a:t>
            </a:r>
            <a:r>
              <a:rPr lang="en-US" dirty="0" smtClean="0"/>
              <a:t>translations and their usefulness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A. Literal Equivalent: e.g., KJV, NAS</a:t>
            </a:r>
          </a:p>
          <a:p>
            <a:pPr marL="0" indent="0">
              <a:buNone/>
            </a:pPr>
            <a:r>
              <a:rPr lang="en-US" dirty="0"/>
              <a:t>     B. Dynamic Equivalent: NIV</a:t>
            </a:r>
          </a:p>
          <a:p>
            <a:pPr marL="0" indent="0">
              <a:buNone/>
            </a:pPr>
            <a:r>
              <a:rPr lang="en-US" dirty="0"/>
              <a:t>     C. Paraphrase: NLB</a:t>
            </a:r>
          </a:p>
          <a:p>
            <a:pPr marL="0" indent="0">
              <a:buNone/>
            </a:pPr>
            <a:r>
              <a:rPr lang="en-US" dirty="0"/>
              <a:t>II. Hazards of translation</a:t>
            </a:r>
          </a:p>
          <a:p>
            <a:pPr marL="0" indent="0">
              <a:buNone/>
            </a:pPr>
            <a:r>
              <a:rPr lang="en-US" dirty="0"/>
              <a:t>     A. Theological presuppositions</a:t>
            </a:r>
          </a:p>
          <a:p>
            <a:pPr marL="0" indent="0">
              <a:buNone/>
            </a:pPr>
            <a:r>
              <a:rPr lang="en-US" dirty="0"/>
              <a:t>     B.  Introduction of error</a:t>
            </a:r>
          </a:p>
          <a:p>
            <a:pPr marL="0" indent="0">
              <a:buNone/>
            </a:pPr>
            <a:r>
              <a:rPr lang="en-US" dirty="0"/>
              <a:t>III. Annotated Bibles-Study/Reference Bibles</a:t>
            </a:r>
          </a:p>
          <a:p>
            <a:pPr marL="0" indent="0">
              <a:buNone/>
            </a:pPr>
            <a:r>
              <a:rPr lang="en-US" dirty="0"/>
              <a:t>     A. Geneva Bible- first English translation with notes </a:t>
            </a:r>
          </a:p>
          <a:p>
            <a:pPr marL="0" indent="0">
              <a:buNone/>
            </a:pPr>
            <a:r>
              <a:rPr lang="en-US" dirty="0"/>
              <a:t>     B. Scofield Bible- first American “translation” with notes</a:t>
            </a:r>
          </a:p>
          <a:p>
            <a:pPr marL="0" indent="0">
              <a:buNone/>
            </a:pPr>
            <a:r>
              <a:rPr lang="en-US" dirty="0"/>
              <a:t>          1. The Scofield notes spread dispensational error all over America</a:t>
            </a:r>
          </a:p>
          <a:p>
            <a:pPr marL="0" indent="0">
              <a:buNone/>
            </a:pPr>
            <a:r>
              <a:rPr lang="en-US" dirty="0"/>
              <a:t>     C. Niche Bibles-revenue</a:t>
            </a:r>
          </a:p>
          <a:p>
            <a:pPr marL="0" indent="0">
              <a:buNone/>
            </a:pPr>
            <a:r>
              <a:rPr lang="en-US" dirty="0"/>
              <a:t>     D. Politically correct Bibles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I.    Hermeneutics: method by which Scripture is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interpreted</a:t>
            </a:r>
          </a:p>
          <a:p>
            <a:pPr marL="0" indent="0">
              <a:buNone/>
            </a:pPr>
            <a:r>
              <a:rPr lang="en-US" dirty="0" smtClean="0"/>
              <a:t>II.   Bad hermeneutics leads to misunderstanding</a:t>
            </a:r>
          </a:p>
          <a:p>
            <a:pPr marL="0" indent="0">
              <a:buNone/>
            </a:pPr>
            <a:r>
              <a:rPr lang="en-US" dirty="0" smtClean="0"/>
              <a:t>III.  Misunderstanding leads to bad counsel</a:t>
            </a:r>
          </a:p>
          <a:p>
            <a:pPr marL="0" indent="0">
              <a:buNone/>
            </a:pPr>
            <a:r>
              <a:rPr lang="en-US" dirty="0" smtClean="0"/>
              <a:t>IV.  Exegesis: what the text meant in its context</a:t>
            </a:r>
          </a:p>
          <a:p>
            <a:pPr marL="0" indent="0">
              <a:buNone/>
            </a:pPr>
            <a:r>
              <a:rPr lang="en-US" dirty="0" smtClean="0"/>
              <a:t>                        of language, time, geography,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politics, culture and audience</a:t>
            </a:r>
          </a:p>
          <a:p>
            <a:pPr marL="0" indent="0">
              <a:buNone/>
            </a:pPr>
            <a:r>
              <a:rPr lang="en-US" dirty="0" smtClean="0"/>
              <a:t>V.    A text has only one meaning, but may have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multiple applications</a:t>
            </a:r>
          </a:p>
          <a:p>
            <a:pPr marL="0" indent="0">
              <a:buNone/>
            </a:pPr>
            <a:r>
              <a:rPr lang="en-US" dirty="0" smtClean="0"/>
              <a:t>VI.  Texts do not have “personal” meanings</a:t>
            </a:r>
          </a:p>
          <a:p>
            <a:pPr marL="0" indent="0">
              <a:buNone/>
            </a:pPr>
            <a:r>
              <a:rPr lang="en-US" dirty="0" smtClean="0"/>
              <a:t>VII. New insight is NOT new revelation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of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I.  Clarity (Perspicuity): The message is simple</a:t>
            </a:r>
          </a:p>
          <a:p>
            <a:pPr marL="0" indent="0">
              <a:buNone/>
            </a:pPr>
            <a:r>
              <a:rPr lang="en-US" dirty="0" smtClean="0"/>
              <a:t>II. Inerrant/Infallible: Errorless &amp; true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A. Pertain to the autographs only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B. Biblical non-contradiction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C. Fulfillment of prophecy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D. Extra-biblical confirmation</a:t>
            </a:r>
          </a:p>
          <a:p>
            <a:pPr marL="0" indent="0">
              <a:buNone/>
            </a:pPr>
            <a:r>
              <a:rPr lang="en-US" dirty="0" smtClean="0"/>
              <a:t>            1. Archeological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2. Historical</a:t>
            </a:r>
          </a:p>
          <a:p>
            <a:pPr marL="0" indent="0">
              <a:buNone/>
            </a:pPr>
            <a:r>
              <a:rPr lang="en-US" dirty="0" smtClean="0"/>
              <a:t>            3. Scientific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of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III. Authority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God is its author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Demonstrated by its power to change lives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C. Grounded in its infallibility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D. A regenerate heart recognizes its authority</a:t>
            </a:r>
          </a:p>
          <a:p>
            <a:pPr marL="0" indent="0">
              <a:buNone/>
            </a:pPr>
            <a:r>
              <a:rPr lang="en-US" dirty="0" smtClean="0"/>
              <a:t>IV. Sufficiency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Contains all knowledge for life and</a:t>
            </a:r>
          </a:p>
          <a:p>
            <a:pPr marL="0" indent="0">
              <a:buNone/>
            </a:pPr>
            <a:r>
              <a:rPr lang="en-US" dirty="0" smtClean="0"/>
              <a:t>           Godliness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Timelessness: speaks to every issue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what ways is the Bible essential to Biblical Counseling?</a:t>
            </a:r>
          </a:p>
          <a:p>
            <a:pPr marL="0" indent="0">
              <a:buNone/>
            </a:pPr>
            <a:r>
              <a:rPr lang="en-US" dirty="0" smtClean="0"/>
              <a:t>It is absolute truth in a relative world.</a:t>
            </a:r>
          </a:p>
          <a:p>
            <a:pPr marL="0" indent="0">
              <a:buNone/>
            </a:pPr>
            <a:r>
              <a:rPr lang="en-US" dirty="0" smtClean="0"/>
              <a:t>It is the discerner of the thoughts and intents of the heart.</a:t>
            </a:r>
          </a:p>
          <a:p>
            <a:pPr marL="0" indent="0">
              <a:buNone/>
            </a:pPr>
            <a:r>
              <a:rPr lang="en-US" dirty="0" smtClean="0"/>
              <a:t>It is the source of all wisdom</a:t>
            </a:r>
          </a:p>
          <a:p>
            <a:pPr marL="0" indent="0">
              <a:buNone/>
            </a:pPr>
            <a:r>
              <a:rPr lang="en-US" dirty="0" smtClean="0"/>
              <a:t>It is God’s instruction to man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SBABC THEOLOGICAL EXAM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Bibliology</a:t>
            </a:r>
          </a:p>
          <a:p>
            <a:pPr marL="0" indent="0">
              <a:buNone/>
            </a:pPr>
            <a:r>
              <a:rPr lang="en-US" dirty="0"/>
              <a:t>1. The Bible is spoken of as “inspired.” What does this mean</a:t>
            </a:r>
            <a:r>
              <a:rPr lang="en-US" dirty="0" smtClean="0"/>
              <a:t>?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What is the relationship between infallibility and authority?</a:t>
            </a:r>
          </a:p>
          <a:p>
            <a:pPr marL="0" indent="0">
              <a:buNone/>
            </a:pPr>
            <a:r>
              <a:rPr lang="en-US" dirty="0"/>
              <a:t>3. Many Christians today speak of continuing revelation. Relate this concept to inspiration </a:t>
            </a:r>
            <a:r>
              <a:rPr lang="en-US" dirty="0" smtClean="0"/>
              <a:t>and  </a:t>
            </a:r>
            <a:r>
              <a:rPr lang="en-US" dirty="0"/>
              <a:t>sufficiency of the Scripture.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4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Theology Proper</a:t>
            </a:r>
            <a:br>
              <a:rPr lang="en-US" dirty="0" smtClean="0"/>
            </a:br>
            <a:r>
              <a:rPr lang="en-US" dirty="0" smtClean="0"/>
              <a:t>The Doctrine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4000" dirty="0" smtClean="0"/>
              <a:t>Attributes</a:t>
            </a:r>
          </a:p>
          <a:p>
            <a:pPr marL="571500" indent="-571500">
              <a:buAutoNum type="romanUcPeriod"/>
            </a:pPr>
            <a:r>
              <a:rPr lang="en-US" sz="4000" dirty="0" smtClean="0"/>
              <a:t>Sovereignty</a:t>
            </a:r>
          </a:p>
          <a:p>
            <a:pPr marL="571500" indent="-571500">
              <a:buAutoNum type="romanUcPeriod"/>
            </a:pPr>
            <a:r>
              <a:rPr lang="en-US" sz="4000" dirty="0" smtClean="0"/>
              <a:t>God’s Will</a:t>
            </a:r>
          </a:p>
          <a:p>
            <a:pPr marL="571500" indent="-571500">
              <a:buAutoNum type="romanUcPeriod"/>
            </a:pPr>
            <a:r>
              <a:rPr lang="en-US" sz="4000" dirty="0" smtClean="0"/>
              <a:t>Trinitarian</a:t>
            </a:r>
          </a:p>
          <a:p>
            <a:pPr marL="571500" indent="-571500">
              <a:buAutoNum type="romanUcPeriod"/>
            </a:pPr>
            <a:r>
              <a:rPr lang="en-US" sz="4000" dirty="0" smtClean="0"/>
              <a:t>Creator/Sustainer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8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4000" dirty="0" smtClean="0"/>
              <a:t>Incommunicable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Independence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Immutability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Eternality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D. Omnipresence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E. Imminent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F. Transcendent</a:t>
            </a:r>
          </a:p>
        </p:txBody>
      </p:sp>
    </p:spTree>
    <p:extLst>
      <p:ext uri="{BB962C8B-B14F-4D97-AF65-F5344CB8AC3E}">
        <p14:creationId xmlns:p14="http://schemas.microsoft.com/office/powerpoint/2010/main" val="31015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II. Communicable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Will/Freedom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Holiness/Spirituality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Truth/Righteousness/Faithfulness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D. Love/Mercy/Peace/Goodness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E. Knowledge/Wisdom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F.  Jealousy/Wrath</a:t>
            </a:r>
          </a:p>
        </p:txBody>
      </p:sp>
    </p:spTree>
    <p:extLst>
      <p:ext uri="{BB962C8B-B14F-4D97-AF65-F5344CB8AC3E}">
        <p14:creationId xmlns:p14="http://schemas.microsoft.com/office/powerpoint/2010/main" val="37747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Extends to all things, even to salvation</a:t>
            </a:r>
          </a:p>
          <a:p>
            <a:pPr marL="571500" indent="-571500">
              <a:buAutoNum type="romanUcPeriod" startAt="2"/>
            </a:pPr>
            <a:r>
              <a:rPr lang="en-US" dirty="0" smtClean="0"/>
              <a:t>Cannot conflict with His immutability</a:t>
            </a:r>
          </a:p>
          <a:p>
            <a:pPr marL="571500" indent="-571500">
              <a:buAutoNum type="romanUcPeriod" startAt="3"/>
            </a:pPr>
            <a:r>
              <a:rPr lang="en-US" dirty="0" smtClean="0"/>
              <a:t>Does not conflict with human free agency</a:t>
            </a:r>
          </a:p>
          <a:p>
            <a:pPr marL="571500" indent="-571500">
              <a:buAutoNum type="romanUcPeriod" startAt="3"/>
            </a:pPr>
            <a:r>
              <a:rPr lang="en-US" dirty="0" smtClean="0"/>
              <a:t>Does not make Him the author or accomplice in sin</a:t>
            </a:r>
          </a:p>
          <a:p>
            <a:pPr marL="571500" indent="-571500">
              <a:buAutoNum type="romanUcPeriod" startAt="5"/>
            </a:pPr>
            <a:r>
              <a:rPr lang="en-US" dirty="0" smtClean="0"/>
              <a:t>Makes all of God’s promises SECURE.</a:t>
            </a:r>
          </a:p>
          <a:p>
            <a:pPr marL="571500" indent="-571500">
              <a:buAutoNum type="romanUcPeriod" startAt="5"/>
            </a:pPr>
            <a:r>
              <a:rPr lang="en-US" dirty="0" smtClean="0"/>
              <a:t>God says that He is sovereign, even to the most minute details</a:t>
            </a:r>
          </a:p>
        </p:txBody>
      </p:sp>
    </p:spTree>
    <p:extLst>
      <p:ext uri="{BB962C8B-B14F-4D97-AF65-F5344CB8AC3E}">
        <p14:creationId xmlns:p14="http://schemas.microsoft.com/office/powerpoint/2010/main" val="14959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Biblical Counseling Level IV:</a:t>
            </a:r>
            <a:br>
              <a:rPr lang="en-US" sz="5400" dirty="0" smtClean="0"/>
            </a:br>
            <a:r>
              <a:rPr lang="en-US" sz="5400" dirty="0" smtClean="0"/>
              <a:t>Theology Of Counseling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153400" cy="44958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Good Theology = Good Advice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Bad Theology = Bad Advice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God’s way is better than man’s way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Bibliology and Pneumatology most important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don’t have to agree with everything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don’t have remember everything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Answer exam questions based on </a:t>
            </a:r>
            <a:r>
              <a:rPr lang="en-US" u="sng" dirty="0" smtClean="0">
                <a:solidFill>
                  <a:schemeClr val="tx1"/>
                </a:solidFill>
              </a:rPr>
              <a:t>your</a:t>
            </a:r>
            <a:r>
              <a:rPr lang="en-US" dirty="0" smtClean="0">
                <a:solidFill>
                  <a:schemeClr val="tx1"/>
                </a:solidFill>
              </a:rPr>
              <a:t> beliefs. </a:t>
            </a:r>
          </a:p>
        </p:txBody>
      </p:sp>
    </p:spTree>
    <p:extLst>
      <p:ext uri="{BB962C8B-B14F-4D97-AF65-F5344CB8AC3E}">
        <p14:creationId xmlns:p14="http://schemas.microsoft.com/office/powerpoint/2010/main" val="97460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49763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God’s Will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Will of Purpose (secret/decretive)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1. God’s Unchangeable Decree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2. Foreordained all things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3. Process Theology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Will of Command (revealed will)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1. Found only in God’s Word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57494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Trinitarian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49763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 Personhood</a:t>
            </a:r>
          </a:p>
          <a:p>
            <a:pPr marL="571500" indent="-571500">
              <a:buAutoNum type="romanUcPeriod"/>
            </a:pPr>
            <a:r>
              <a:rPr lang="en-US" dirty="0" smtClean="0"/>
              <a:t> Father- Eternal purpose</a:t>
            </a:r>
          </a:p>
          <a:p>
            <a:pPr marL="571500" indent="-571500">
              <a:buAutoNum type="romanUcPeriod"/>
            </a:pPr>
            <a:r>
              <a:rPr lang="en-US" dirty="0" smtClean="0"/>
              <a:t> Son- Creator/Redeemer</a:t>
            </a:r>
          </a:p>
          <a:p>
            <a:pPr marL="571500" indent="-571500">
              <a:buAutoNum type="romanUcPeriod"/>
            </a:pPr>
            <a:r>
              <a:rPr lang="en-US" dirty="0" smtClean="0"/>
              <a:t> Holy Spirit- Regeneration/Sanctifier</a:t>
            </a:r>
          </a:p>
          <a:p>
            <a:pPr marL="571500" indent="-571500">
              <a:buAutoNum type="romanUcPeriod"/>
            </a:pPr>
            <a:r>
              <a:rPr lang="en-US" dirty="0" smtClean="0"/>
              <a:t> Three persons-one essence</a:t>
            </a:r>
          </a:p>
          <a:p>
            <a:pPr marL="571500" indent="-571500">
              <a:buAutoNum type="romanUcPeriod"/>
            </a:pPr>
            <a:r>
              <a:rPr lang="en-US" dirty="0" smtClean="0"/>
              <a:t> Nicene Creed (381 AD)</a:t>
            </a:r>
          </a:p>
          <a:p>
            <a:pPr marL="571500" indent="-571500">
              <a:buAutoNum type="romanUcPeriod"/>
            </a:pPr>
            <a:r>
              <a:rPr lang="en-US" dirty="0" smtClean="0"/>
              <a:t> Athanasian Creed (late 5</a:t>
            </a:r>
            <a:r>
              <a:rPr lang="en-US" baseline="30000" dirty="0" smtClean="0"/>
              <a:t>th</a:t>
            </a:r>
            <a:r>
              <a:rPr lang="en-US" dirty="0" smtClean="0"/>
              <a:t> century)             </a:t>
            </a:r>
          </a:p>
        </p:txBody>
      </p:sp>
    </p:spTree>
    <p:extLst>
      <p:ext uri="{BB962C8B-B14F-4D97-AF65-F5344CB8AC3E}">
        <p14:creationId xmlns:p14="http://schemas.microsoft.com/office/powerpoint/2010/main" val="8485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Trinitarian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49763"/>
          </a:xfrm>
        </p:spPr>
        <p:txBody>
          <a:bodyPr>
            <a:normAutofit fontScale="92500"/>
          </a:bodyPr>
          <a:lstStyle/>
          <a:p>
            <a:pPr marL="571500" indent="-571500">
              <a:buAutoNum type="romanUcPeriod"/>
            </a:pPr>
            <a:r>
              <a:rPr lang="en-US" sz="3600" dirty="0" smtClean="0"/>
              <a:t>Trinitarian Errors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A. Modalism- one person in three forms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B. Arianism- Son and Spirit not fully God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C. Subordinationism- Son and Holy Spirit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subordinate to the Father</a:t>
            </a:r>
            <a:endParaRPr lang="en-US" sz="3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42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Creator/Sustainer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49763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  God has made all things for His Glory</a:t>
            </a:r>
          </a:p>
          <a:p>
            <a:pPr marL="571500" indent="-571500">
              <a:buAutoNum type="romanUcPeriod"/>
            </a:pPr>
            <a:r>
              <a:rPr lang="en-US" dirty="0" smtClean="0"/>
              <a:t>  God sustains all things by His power</a:t>
            </a:r>
          </a:p>
          <a:p>
            <a:pPr marL="571500" indent="-571500">
              <a:buAutoNum type="romanUcPeriod"/>
            </a:pPr>
            <a:r>
              <a:rPr lang="en-US" dirty="0" smtClean="0"/>
              <a:t>  Deism still prevalent in Christian thinking</a:t>
            </a:r>
          </a:p>
          <a:p>
            <a:pPr marL="571500" indent="-571500">
              <a:buAutoNum type="romanUcPeriod"/>
            </a:pPr>
            <a:r>
              <a:rPr lang="en-US" dirty="0" smtClean="0"/>
              <a:t>  Evolution is inconsistent with Scripture</a:t>
            </a:r>
          </a:p>
          <a:p>
            <a:pPr marL="571500" indent="-571500">
              <a:buAutoNum type="romanUcPeriod"/>
            </a:pPr>
            <a:r>
              <a:rPr lang="en-US" dirty="0" smtClean="0"/>
              <a:t>  Evolution is scientifically unviable</a:t>
            </a:r>
          </a:p>
          <a:p>
            <a:pPr marL="571500" indent="-571500">
              <a:buAutoNum type="romanUcPeriod"/>
            </a:pPr>
            <a:r>
              <a:rPr lang="en-US" dirty="0" smtClean="0"/>
              <a:t>  New Age/Eastern Philosophies </a:t>
            </a:r>
          </a:p>
          <a:p>
            <a:pPr marL="571500" indent="-571500">
              <a:buAutoNum type="romanUcPeriod"/>
            </a:pPr>
            <a:r>
              <a:rPr lang="en-US" dirty="0" smtClean="0"/>
              <a:t>  Psychology grounded in Godlessness</a:t>
            </a:r>
          </a:p>
          <a:p>
            <a:pPr marL="571500" indent="-571500">
              <a:buAutoNum type="romanUcPeriod"/>
            </a:pPr>
            <a:r>
              <a:rPr lang="en-US" dirty="0" smtClean="0"/>
              <a:t> Self-seeking, Self-glorification</a:t>
            </a:r>
          </a:p>
          <a:p>
            <a:pPr marL="571500" indent="-571500">
              <a:buAutoNum type="romanU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2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Theology Proper</a:t>
            </a:r>
            <a:br>
              <a:rPr lang="en-US" dirty="0" smtClean="0"/>
            </a:br>
            <a:r>
              <a:rPr lang="en-US" dirty="0" smtClean="0"/>
              <a:t>The Doctrine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49763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  How does our understanding of God affect</a:t>
            </a:r>
          </a:p>
          <a:p>
            <a:pPr marL="0" indent="0">
              <a:buNone/>
            </a:pPr>
            <a:r>
              <a:rPr lang="en-US" dirty="0" smtClean="0"/>
              <a:t>        biblical counseling?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A. We use His Word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B. We believe His Word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C. We know that He has the power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change people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D. We know that man’s counsel 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foolishness</a:t>
            </a:r>
          </a:p>
        </p:txBody>
      </p:sp>
    </p:spTree>
    <p:extLst>
      <p:ext uri="{BB962C8B-B14F-4D97-AF65-F5344CB8AC3E}">
        <p14:creationId xmlns:p14="http://schemas.microsoft.com/office/powerpoint/2010/main" val="2422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Theology Proper</a:t>
            </a:r>
            <a:br>
              <a:rPr lang="en-US" dirty="0" smtClean="0"/>
            </a:br>
            <a:r>
              <a:rPr lang="en-US" dirty="0" smtClean="0"/>
              <a:t>The Doctrine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SBABC THEOLOGICAL EXAM</a:t>
            </a:r>
          </a:p>
          <a:p>
            <a:pPr marL="0" indent="0">
              <a:buNone/>
            </a:pPr>
            <a:r>
              <a:rPr lang="en-US" dirty="0" smtClean="0"/>
              <a:t>Theology </a:t>
            </a:r>
            <a:r>
              <a:rPr lang="en-US" dirty="0"/>
              <a:t>Proper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State briefly the Biblical basis for, and formulate the doctrine of, the Trinity.</a:t>
            </a:r>
          </a:p>
          <a:p>
            <a:pPr marL="0" indent="0">
              <a:buNone/>
            </a:pPr>
            <a:r>
              <a:rPr lang="en-US" dirty="0"/>
              <a:t>2. List and develop five attributes of God and how they relate to the believer’s life and counseling.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3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The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4000" dirty="0" smtClean="0"/>
              <a:t>  Creation</a:t>
            </a:r>
          </a:p>
          <a:p>
            <a:pPr marL="571500" indent="-571500">
              <a:buAutoNum type="romanUcPeriod"/>
            </a:pPr>
            <a:r>
              <a:rPr lang="en-US" sz="4000" dirty="0" smtClean="0"/>
              <a:t>  Fall of Angels</a:t>
            </a:r>
          </a:p>
          <a:p>
            <a:pPr marL="571500" indent="-571500">
              <a:buAutoNum type="romanUcPeriod"/>
            </a:pPr>
            <a:r>
              <a:rPr lang="en-US" sz="4000" dirty="0" smtClean="0"/>
              <a:t>  Four States of Human Existence</a:t>
            </a:r>
          </a:p>
          <a:p>
            <a:pPr marL="571500" indent="-571500">
              <a:buAutoNum type="romanUcPeriod"/>
            </a:pPr>
            <a:r>
              <a:rPr lang="en-US" sz="4000" dirty="0" smtClean="0"/>
              <a:t>  Doctrine of Sin (Hamartology)</a:t>
            </a:r>
          </a:p>
          <a:p>
            <a:pPr marL="571500" indent="-571500">
              <a:buFont typeface="Arial" pitchFamily="34" charset="0"/>
              <a:buAutoNum type="romanUcPeriod"/>
            </a:pPr>
            <a:r>
              <a:rPr lang="en-US" sz="4000" dirty="0" smtClean="0"/>
              <a:t>  The </a:t>
            </a:r>
            <a:r>
              <a:rPr lang="en-US" sz="4000" dirty="0"/>
              <a:t>Law and </a:t>
            </a:r>
            <a:r>
              <a:rPr lang="en-US" sz="4000" dirty="0" smtClean="0"/>
              <a:t>Liberty</a:t>
            </a:r>
          </a:p>
        </p:txBody>
      </p:sp>
    </p:spTree>
    <p:extLst>
      <p:ext uri="{BB962C8B-B14F-4D97-AF65-F5344CB8AC3E}">
        <p14:creationId xmlns:p14="http://schemas.microsoft.com/office/powerpoint/2010/main" val="10239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The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</a:t>
            </a:r>
            <a:r>
              <a:rPr lang="en-US" dirty="0" smtClean="0"/>
              <a:t>.   </a:t>
            </a:r>
            <a:r>
              <a:rPr lang="en-US" sz="4000" dirty="0" smtClean="0"/>
              <a:t>Creation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A. Creation versus Evolution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B. Old Earth versus Young Earth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C. Imago Dei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D. Humans, Fauna &amp; Flora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E.  Angels</a:t>
            </a:r>
          </a:p>
        </p:txBody>
      </p:sp>
    </p:spTree>
    <p:extLst>
      <p:ext uri="{BB962C8B-B14F-4D97-AF65-F5344CB8AC3E}">
        <p14:creationId xmlns:p14="http://schemas.microsoft.com/office/powerpoint/2010/main" val="14651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The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II.   Fall of Angels</a:t>
            </a:r>
          </a:p>
          <a:p>
            <a:pPr marL="0" indent="0">
              <a:buNone/>
            </a:pPr>
            <a:r>
              <a:rPr lang="en-US" dirty="0" smtClean="0"/>
              <a:t>     A. Satan/Serpent</a:t>
            </a:r>
          </a:p>
          <a:p>
            <a:pPr marL="0" indent="0">
              <a:buNone/>
            </a:pPr>
            <a:r>
              <a:rPr lang="en-US" dirty="0" smtClean="0"/>
              <a:t>     B. Demons and demon possession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C. Exorcism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D. Binding of Satan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E. Word of God best weapon against Satan</a:t>
            </a:r>
          </a:p>
        </p:txBody>
      </p:sp>
    </p:spTree>
    <p:extLst>
      <p:ext uri="{BB962C8B-B14F-4D97-AF65-F5344CB8AC3E}">
        <p14:creationId xmlns:p14="http://schemas.microsoft.com/office/powerpoint/2010/main" val="129393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The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III.   Four States of Human Existence</a:t>
            </a:r>
          </a:p>
          <a:p>
            <a:pPr marL="0" indent="0">
              <a:buNone/>
            </a:pPr>
            <a:r>
              <a:rPr lang="en-US" dirty="0" smtClean="0"/>
              <a:t>     A. Innocence- Adam and Eve pre-fall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B. Fallen- all humanity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C. Redeemed- all believers in Messiah/Christ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D. Glorified- resurrection body, post-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judgment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E. Dichotomous versus Trichotomous</a:t>
            </a:r>
          </a:p>
        </p:txBody>
      </p:sp>
    </p:spTree>
    <p:extLst>
      <p:ext uri="{BB962C8B-B14F-4D97-AF65-F5344CB8AC3E}">
        <p14:creationId xmlns:p14="http://schemas.microsoft.com/office/powerpoint/2010/main" val="33112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Biblical Counseling Level IV:</a:t>
            </a:r>
            <a:br>
              <a:rPr lang="en-US" sz="5400" dirty="0" smtClean="0"/>
            </a:br>
            <a:r>
              <a:rPr lang="en-US" sz="5400" dirty="0" smtClean="0"/>
              <a:t>Theology Of Counseling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Characteristics of Good Theology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Has </a:t>
            </a:r>
            <a:r>
              <a:rPr lang="en-US" dirty="0" smtClean="0">
                <a:solidFill>
                  <a:schemeClr val="tx1"/>
                </a:solidFill>
              </a:rPr>
              <a:t>the Bible as its sole source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 smtClean="0">
                <a:solidFill>
                  <a:schemeClr val="tx1"/>
                </a:solidFill>
              </a:rPr>
              <a:t>free from contradiction- any doctrine within the theological framework should not conflict with or contradict another doctrine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 smtClean="0">
                <a:solidFill>
                  <a:schemeClr val="tx1"/>
                </a:solidFill>
              </a:rPr>
              <a:t>free from legalism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 smtClean="0">
                <a:solidFill>
                  <a:schemeClr val="tx1"/>
                </a:solidFill>
              </a:rPr>
              <a:t>free from libertinism  </a:t>
            </a:r>
          </a:p>
        </p:txBody>
      </p:sp>
    </p:spTree>
    <p:extLst>
      <p:ext uri="{BB962C8B-B14F-4D97-AF65-F5344CB8AC3E}">
        <p14:creationId xmlns:p14="http://schemas.microsoft.com/office/powerpoint/2010/main" val="36045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The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IV. Doctrine of Sin </a:t>
            </a:r>
            <a:r>
              <a:rPr lang="en-US" sz="4000" dirty="0"/>
              <a:t>(Hamartology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A. Breach of God’s law (disobedience)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B. Original sin (inherited from Adam)</a:t>
            </a:r>
          </a:p>
          <a:p>
            <a:pPr marL="0" indent="0">
              <a:buNone/>
            </a:pPr>
            <a:r>
              <a:rPr lang="en-US" dirty="0" smtClean="0"/>
              <a:t>     C. Actual sin/habitual sin/sinning with impunity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D. Effects of Sin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2800" dirty="0" smtClean="0"/>
              <a:t>1. Death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2. Depravity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3. Loss of fellowship with God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4. Temporal and eternal consequences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08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The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IV. Doctrine of Sin </a:t>
            </a:r>
            <a:r>
              <a:rPr lang="en-US" sz="4000" dirty="0"/>
              <a:t>(Hamartology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A. Power of sin</a:t>
            </a:r>
          </a:p>
          <a:p>
            <a:pPr marL="0" indent="0">
              <a:buNone/>
            </a:pPr>
            <a:r>
              <a:rPr lang="en-US" dirty="0" smtClean="0"/>
              <a:t>           1. slavery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2. unbreakable by human effort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B. The only solution to sin is…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</a:t>
            </a:r>
            <a:r>
              <a:rPr lang="en-US" sz="4800" dirty="0" smtClean="0">
                <a:solidFill>
                  <a:srgbClr val="FF0000"/>
                </a:solidFill>
              </a:rPr>
              <a:t>REDEMPTION </a:t>
            </a:r>
            <a:r>
              <a:rPr 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7427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The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IV. The Law (OT) and Liberty (NT)</a:t>
            </a:r>
          </a:p>
          <a:p>
            <a:pPr marL="0" indent="0">
              <a:buNone/>
            </a:pPr>
            <a:r>
              <a:rPr lang="en-US" dirty="0" smtClean="0"/>
              <a:t>     A. The moral law (written on Adam’s heart)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B. Mosaic law (10 commandments)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C. Levitical law (ceremonial)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D. Purpose of the law: a strict tutor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E. Power of the law: only to condemn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D. Legalism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1. Belief that keeping the law saves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2. Judgment versus discernment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E. Antinomianism- denial of the perpetual moral law    </a:t>
            </a:r>
          </a:p>
        </p:txBody>
      </p:sp>
    </p:spTree>
    <p:extLst>
      <p:ext uri="{BB962C8B-B14F-4D97-AF65-F5344CB8AC3E}">
        <p14:creationId xmlns:p14="http://schemas.microsoft.com/office/powerpoint/2010/main" val="11375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The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IV. The Law (OT) and Liberty (NT)</a:t>
            </a:r>
          </a:p>
          <a:p>
            <a:pPr marL="0" indent="0">
              <a:buNone/>
            </a:pPr>
            <a:r>
              <a:rPr lang="en-US" dirty="0" smtClean="0"/>
              <a:t>     A. NT liberty: freedom from the power of sin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B. Liberty: no license to sin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C. Regeneration revives ability not to sin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D. Legality versus expediency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E. Love is summation of the God’s law.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F.  True love is only found in Christ.</a:t>
            </a:r>
          </a:p>
          <a:p>
            <a:pPr marL="0" indent="0">
              <a:buNone/>
            </a:pPr>
            <a:r>
              <a:rPr lang="en-US" dirty="0" smtClean="0"/>
              <a:t>     G. Outside of Christ, we are not fully human.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04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Anthropology</a:t>
            </a:r>
            <a:br>
              <a:rPr lang="en-US" dirty="0" smtClean="0"/>
            </a:br>
            <a:r>
              <a:rPr lang="en-US" dirty="0" smtClean="0"/>
              <a:t>The Doctrine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SBABC Theological Exam</a:t>
            </a:r>
          </a:p>
          <a:p>
            <a:pPr marL="0" indent="0">
              <a:buNone/>
            </a:pPr>
            <a:r>
              <a:rPr lang="en-US" dirty="0" smtClean="0"/>
              <a:t>Anthropology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Who is man?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role does anthropology play in counseling theory and practice?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51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Christology</a:t>
            </a:r>
            <a:br>
              <a:rPr lang="en-US" dirty="0" smtClean="0"/>
            </a:br>
            <a:r>
              <a:rPr lang="en-US" dirty="0" smtClean="0"/>
              <a:t>The Doctrine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/>
              <a:t>Nature of Christ (hypostaxis)</a:t>
            </a:r>
          </a:p>
          <a:p>
            <a:pPr marL="571500" indent="-571500">
              <a:buAutoNum type="romanUcPeriod"/>
            </a:pPr>
            <a:r>
              <a:rPr lang="en-US" dirty="0" smtClean="0"/>
              <a:t>Humiliation/Incarnation</a:t>
            </a:r>
          </a:p>
          <a:p>
            <a:pPr marL="571500" indent="-571500">
              <a:buAutoNum type="romanUcPeriod"/>
            </a:pPr>
            <a:r>
              <a:rPr lang="en-US" dirty="0" smtClean="0"/>
              <a:t>Resurrection/Exultation</a:t>
            </a:r>
          </a:p>
          <a:p>
            <a:pPr marL="571500" indent="-571500">
              <a:buAutoNum type="romanUcPeriod"/>
            </a:pPr>
            <a:r>
              <a:rPr lang="en-US" dirty="0" smtClean="0"/>
              <a:t>Mediator</a:t>
            </a:r>
          </a:p>
          <a:p>
            <a:pPr marL="571500" indent="-571500">
              <a:buAutoNum type="romanUcPeriod"/>
            </a:pPr>
            <a:r>
              <a:rPr lang="en-US" dirty="0" smtClean="0"/>
              <a:t>Offices: Prophet, Priest, King</a:t>
            </a:r>
          </a:p>
          <a:p>
            <a:pPr marL="571500" indent="-571500">
              <a:buAutoNum type="romanUcPeriod"/>
            </a:pPr>
            <a:r>
              <a:rPr lang="en-US" dirty="0" smtClean="0"/>
              <a:t>Kingdom of God/Heaven</a:t>
            </a:r>
          </a:p>
          <a:p>
            <a:pPr marL="571500" indent="-571500">
              <a:buAutoNum type="romanUcPeriod"/>
            </a:pPr>
            <a:r>
              <a:rPr lang="en-US" dirty="0" smtClean="0"/>
              <a:t>Return of Christ</a:t>
            </a:r>
          </a:p>
          <a:p>
            <a:pPr marL="571500" indent="-571500">
              <a:buAutoNum type="romanUcPeriod"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4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Christology</a:t>
            </a:r>
            <a:br>
              <a:rPr lang="en-US" dirty="0" smtClean="0"/>
            </a:br>
            <a:r>
              <a:rPr lang="en-US" dirty="0" smtClean="0"/>
              <a:t>The Doctrine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I.  Nature of Christ</a:t>
            </a:r>
          </a:p>
          <a:p>
            <a:pPr marL="0" indent="0">
              <a:buNone/>
            </a:pPr>
            <a:r>
              <a:rPr lang="en-US" dirty="0" smtClean="0"/>
              <a:t>       A. The Son made flesh (hypostatic union)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Divine nature with human nature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Impeccability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D. Jesus is not eternal</a:t>
            </a:r>
          </a:p>
          <a:p>
            <a:pPr marL="0" indent="0">
              <a:buNone/>
            </a:pPr>
            <a:r>
              <a:rPr lang="en-US" dirty="0" smtClean="0"/>
              <a:t>II. Humiliation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Incarnation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Human existence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Crucifixion     </a:t>
            </a:r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Christology</a:t>
            </a:r>
            <a:br>
              <a:rPr lang="en-US" dirty="0" smtClean="0"/>
            </a:br>
            <a:r>
              <a:rPr lang="en-US" dirty="0" smtClean="0"/>
              <a:t>The Doctrine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III. Resurrection/Ascension/Exultation</a:t>
            </a:r>
          </a:p>
          <a:p>
            <a:pPr marL="0" indent="0">
              <a:buNone/>
            </a:pPr>
            <a:r>
              <a:rPr lang="en-US" dirty="0" smtClean="0"/>
              <a:t>IV. Mediatorial Offices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A. Prophet- The Word of Truth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Priest- to make reconciliation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1. Intercessor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2. Sacrifice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3. Advocate</a:t>
            </a:r>
          </a:p>
          <a:p>
            <a:pPr marL="0" indent="0">
              <a:buNone/>
            </a:pPr>
            <a:r>
              <a:rPr lang="en-US" dirty="0" smtClean="0"/>
              <a:t>       C. King- to rule and reign with mercy and 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Christology</a:t>
            </a:r>
            <a:br>
              <a:rPr lang="en-US" dirty="0" smtClean="0"/>
            </a:br>
            <a:r>
              <a:rPr lang="en-US" dirty="0" smtClean="0"/>
              <a:t>The Doctrine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 startAt="5"/>
            </a:pPr>
            <a:r>
              <a:rPr lang="en-US" dirty="0" smtClean="0"/>
              <a:t>Return of Christ</a:t>
            </a:r>
          </a:p>
          <a:p>
            <a:pPr marL="0" indent="0">
              <a:buNone/>
            </a:pPr>
            <a:r>
              <a:rPr lang="en-US" dirty="0" smtClean="0"/>
              <a:t>      A. Parousia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Millennialism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1. Figurative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2. Literal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C. Predictions of His return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D. Readiness      </a:t>
            </a:r>
          </a:p>
          <a:p>
            <a:pPr marL="571500" indent="-571500">
              <a:buAutoNum type="romanUcPeriod"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Christology</a:t>
            </a:r>
            <a:br>
              <a:rPr lang="en-US" dirty="0" smtClean="0"/>
            </a:br>
            <a:r>
              <a:rPr lang="en-US" dirty="0" smtClean="0"/>
              <a:t>The Doctrine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SBABC Theological Exam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Christology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Why did Christ die?</a:t>
            </a:r>
          </a:p>
          <a:p>
            <a:pPr marL="0" indent="0">
              <a:buNone/>
            </a:pPr>
            <a:r>
              <a:rPr lang="en-US" dirty="0"/>
              <a:t>2. He was “tempted in all things as we are” (Heb. 4:15). Discuss and relate to counseling theory </a:t>
            </a:r>
            <a:r>
              <a:rPr lang="en-US" dirty="0" smtClean="0"/>
              <a:t>and practice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006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Bibliology</a:t>
            </a:r>
            <a:br>
              <a:rPr lang="en-US" dirty="0" smtClean="0"/>
            </a:br>
            <a:r>
              <a:rPr lang="en-US" dirty="0" smtClean="0"/>
              <a:t>The Doctrine of the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  Revelation</a:t>
            </a:r>
          </a:p>
          <a:p>
            <a:pPr marL="571500" indent="-571500">
              <a:buAutoNum type="romanUcPeriod"/>
            </a:pPr>
            <a:r>
              <a:rPr lang="en-US" dirty="0" smtClean="0"/>
              <a:t>  Inscripturation</a:t>
            </a:r>
          </a:p>
          <a:p>
            <a:pPr marL="571500" indent="-571500">
              <a:buAutoNum type="romanUcPeriod"/>
            </a:pPr>
            <a:r>
              <a:rPr lang="en-US" dirty="0" smtClean="0"/>
              <a:t>  Canonization</a:t>
            </a:r>
          </a:p>
          <a:p>
            <a:pPr marL="571500" indent="-571500">
              <a:buAutoNum type="romanUcPeriod"/>
            </a:pPr>
            <a:r>
              <a:rPr lang="en-US" dirty="0" smtClean="0"/>
              <a:t>  Preservation</a:t>
            </a:r>
          </a:p>
          <a:p>
            <a:pPr marL="571500" indent="-571500">
              <a:buAutoNum type="romanUcPeriod"/>
            </a:pPr>
            <a:r>
              <a:rPr lang="en-US" dirty="0" smtClean="0"/>
              <a:t>  Translation</a:t>
            </a:r>
          </a:p>
          <a:p>
            <a:pPr marL="571500" indent="-571500">
              <a:buAutoNum type="romanUcPeriod"/>
            </a:pPr>
            <a:r>
              <a:rPr lang="en-US" dirty="0"/>
              <a:t> </a:t>
            </a:r>
            <a:r>
              <a:rPr lang="en-US" dirty="0" smtClean="0"/>
              <a:t> Interpretation</a:t>
            </a:r>
          </a:p>
          <a:p>
            <a:pPr marL="571500" indent="-571500">
              <a:buAutoNum type="romanUcPeriod"/>
            </a:pPr>
            <a:r>
              <a:rPr lang="en-US" dirty="0" smtClean="0"/>
              <a:t>  Inerrancy/Infallibility</a:t>
            </a:r>
          </a:p>
          <a:p>
            <a:pPr marL="571500" indent="-571500">
              <a:buAutoNum type="romanUcPeriod"/>
            </a:pPr>
            <a:r>
              <a:rPr lang="en-US" dirty="0" smtClean="0"/>
              <a:t>  Sufficiency</a:t>
            </a:r>
          </a:p>
          <a:p>
            <a:pPr marL="571500" indent="-571500">
              <a:buAutoNum type="romanUcPeriod"/>
            </a:pPr>
            <a:r>
              <a:rPr lang="en-US" dirty="0" smtClean="0"/>
              <a:t>  Authority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Pneumatology</a:t>
            </a:r>
            <a:br>
              <a:rPr lang="en-US" dirty="0" smtClean="0"/>
            </a:br>
            <a:r>
              <a:rPr lang="en-US" dirty="0" smtClean="0"/>
              <a:t>The Doctrine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4000" dirty="0" smtClean="0"/>
              <a:t>Personhood</a:t>
            </a:r>
          </a:p>
          <a:p>
            <a:pPr marL="0" indent="0">
              <a:buNone/>
            </a:pPr>
            <a:r>
              <a:rPr lang="en-US" sz="4000" dirty="0" smtClean="0"/>
              <a:t>     A. Sin against Him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B. Plurality in the Godhead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C. He can be grieved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D. He can give comfort (paraclete)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E. Male gender</a:t>
            </a:r>
          </a:p>
        </p:txBody>
      </p:sp>
    </p:spTree>
    <p:extLst>
      <p:ext uri="{BB962C8B-B14F-4D97-AF65-F5344CB8AC3E}">
        <p14:creationId xmlns:p14="http://schemas.microsoft.com/office/powerpoint/2010/main" val="40424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Pneumatology</a:t>
            </a:r>
            <a:br>
              <a:rPr lang="en-US" dirty="0" smtClean="0"/>
            </a:br>
            <a:r>
              <a:rPr lang="en-US" dirty="0" smtClean="0"/>
              <a:t>The Doctrine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II.  Work of the Holy Spirit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Empowers: regeneration, spiritual</a:t>
            </a:r>
          </a:p>
          <a:p>
            <a:pPr marL="0" indent="0">
              <a:buNone/>
            </a:pPr>
            <a:r>
              <a:rPr lang="en-US" dirty="0" smtClean="0"/>
              <a:t>            gifts &amp; fruit of the Spirit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Convicts of sin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Purifies: sanctification, spiritual baptism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D. Reveals: Scripture, prophecy, illumination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E. Teaches: discernment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Pneumatology</a:t>
            </a:r>
            <a:br>
              <a:rPr lang="en-US" dirty="0" smtClean="0"/>
            </a:br>
            <a:r>
              <a:rPr lang="en-US" dirty="0" smtClean="0"/>
              <a:t>The Doctrine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III.   Spiritual Gifts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A. Gifts that have ceased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1. Prophesy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2. Tongues/Interpretation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       3. Healing/Raising from the dead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B. Dangers of prophecy and tongues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1. Mysticism</a:t>
            </a:r>
          </a:p>
        </p:txBody>
      </p:sp>
    </p:spTree>
    <p:extLst>
      <p:ext uri="{BB962C8B-B14F-4D97-AF65-F5344CB8AC3E}">
        <p14:creationId xmlns:p14="http://schemas.microsoft.com/office/powerpoint/2010/main" val="182501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Pneumatology</a:t>
            </a:r>
            <a:br>
              <a:rPr lang="en-US" dirty="0" smtClean="0"/>
            </a:br>
            <a:r>
              <a:rPr lang="en-US" dirty="0" smtClean="0"/>
              <a:t>The Doctrine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III.   Spiritual Gifts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A. Continuing Gifts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1. Preaching/Teaching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2. Knowledge/Wisdom/Discernment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3. Faith/Assurance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4. Encouragement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6247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Pneumatology</a:t>
            </a:r>
            <a:br>
              <a:rPr lang="en-US" dirty="0" smtClean="0"/>
            </a:br>
            <a:r>
              <a:rPr lang="en-US" dirty="0" smtClean="0"/>
              <a:t>The Doctrine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SBABC Theological Exam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Pneumatology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Who or what is the Holy Spirit?</a:t>
            </a:r>
          </a:p>
          <a:p>
            <a:pPr marL="0" indent="0">
              <a:buNone/>
            </a:pPr>
            <a:r>
              <a:rPr lang="en-US" dirty="0"/>
              <a:t>2. What role does this Spirit play in the believer’s life and the counseling process?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Soteriology</a:t>
            </a:r>
            <a:br>
              <a:rPr lang="en-US" dirty="0" smtClean="0"/>
            </a:br>
            <a:r>
              <a:rPr lang="en-US" dirty="0" smtClean="0"/>
              <a:t>The Doctrine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I.  Salvation:  A work of the Trinity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A. Father: election, based in His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1. foreknowledge (prescience)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2. foreordination                      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B. Son: atonement/redemption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1. General (universal)- all mankind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2. Specific (particular/specific)- elect only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C. Holy Spirit: regeneration, calling, sanctifying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Soteriology</a:t>
            </a:r>
            <a:br>
              <a:rPr lang="en-US" dirty="0" smtClean="0"/>
            </a:br>
            <a:r>
              <a:rPr lang="en-US" dirty="0" smtClean="0"/>
              <a:t>The Doctrine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II. The Order of Events in Salvation (</a:t>
            </a:r>
            <a:r>
              <a:rPr lang="en-US" sz="2800" dirty="0" err="1" smtClean="0"/>
              <a:t>Ordo</a:t>
            </a:r>
            <a:r>
              <a:rPr lang="en-US" sz="2800" dirty="0" smtClean="0"/>
              <a:t> </a:t>
            </a:r>
            <a:r>
              <a:rPr lang="en-US" sz="2800" dirty="0" err="1" smtClean="0"/>
              <a:t>Salutis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1. Election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</a:t>
            </a:r>
            <a:r>
              <a:rPr lang="en-US" sz="2800" dirty="0" smtClean="0"/>
              <a:t>2.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Atonement/Redemption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3. Regeneration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4. Drawing/Hearing/Gospel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5. Repentance/Faith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6. Perseverance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7. Resurrection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8. Glorification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Soteriology</a:t>
            </a:r>
            <a:br>
              <a:rPr lang="en-US" dirty="0" smtClean="0"/>
            </a:br>
            <a:r>
              <a:rPr lang="en-US" dirty="0" smtClean="0"/>
              <a:t>The Doctrine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AutoNum type="romanUcPeriod"/>
            </a:pPr>
            <a:r>
              <a:rPr lang="en-US" sz="2800" dirty="0" smtClean="0"/>
              <a:t>Doctrine of Justification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A. Definition: to be declared righteous by God on the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basis of faith in imputed righteousness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B. Sources of righteousness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1. Jesus Christ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2. Good works of others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3. Personal good works</a:t>
            </a:r>
          </a:p>
          <a:p>
            <a:pPr marL="0" indent="0">
              <a:buNone/>
            </a:pPr>
            <a:r>
              <a:rPr lang="en-US" sz="2800" dirty="0" smtClean="0"/>
              <a:t>II. Justification is </a:t>
            </a:r>
            <a:r>
              <a:rPr lang="en-US" sz="2800" b="1" dirty="0" smtClean="0"/>
              <a:t>by faith in Christ, alone, not of works</a:t>
            </a:r>
          </a:p>
          <a:p>
            <a:pPr marL="0" indent="0">
              <a:buNone/>
            </a:pPr>
            <a:r>
              <a:rPr lang="en-US" sz="2800" dirty="0" smtClean="0"/>
              <a:t>III. Justification is a one time event at the point of faith </a:t>
            </a:r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Soteriology</a:t>
            </a:r>
            <a:br>
              <a:rPr lang="en-US" dirty="0" smtClean="0"/>
            </a:br>
            <a:r>
              <a:rPr lang="en-US" dirty="0" smtClean="0"/>
              <a:t>The Doctrine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II. Soteriological Systems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A. Arminianism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   B. Calvinism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C. Hyper-Calvinism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D. Catholicism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7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Soteriological Systems</a:t>
            </a:r>
            <a:br>
              <a:rPr lang="en-US" dirty="0" smtClean="0"/>
            </a:br>
            <a:r>
              <a:rPr lang="en-US" dirty="0" smtClean="0"/>
              <a:t>Arminianism/Semi-Arminianism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/>
              <a:t>Man has natural ability to turn to God.</a:t>
            </a:r>
          </a:p>
          <a:p>
            <a:pPr marL="571500" indent="-571500">
              <a:buAutoNum type="romanUcPeriod"/>
            </a:pPr>
            <a:r>
              <a:rPr lang="en-US" dirty="0" smtClean="0"/>
              <a:t>Election is based in God’s foreknowledge.</a:t>
            </a:r>
          </a:p>
          <a:p>
            <a:pPr marL="571500" indent="-571500">
              <a:buAutoNum type="romanUcPeriod"/>
            </a:pPr>
            <a:r>
              <a:rPr lang="en-US" dirty="0" smtClean="0"/>
              <a:t>Christ’s atonement is universal.</a:t>
            </a:r>
          </a:p>
          <a:p>
            <a:pPr marL="571500" indent="-571500">
              <a:buAutoNum type="romanUcPeriod"/>
            </a:pPr>
            <a:r>
              <a:rPr lang="en-US" dirty="0" smtClean="0"/>
              <a:t>The Holy Spirit regenerates those who are willing to receive Christ’s atoning work.</a:t>
            </a:r>
          </a:p>
          <a:p>
            <a:pPr marL="571500" indent="-571500">
              <a:buAutoNum type="romanUcPeriod"/>
            </a:pPr>
            <a:r>
              <a:rPr lang="en-US" dirty="0" smtClean="0"/>
              <a:t>Salvation can be lost through unbelief.</a:t>
            </a:r>
          </a:p>
          <a:p>
            <a:pPr marL="571500" indent="-571500">
              <a:buAutoNum type="romanUcPeriod"/>
            </a:pPr>
            <a:r>
              <a:rPr lang="en-US" dirty="0" smtClean="0"/>
              <a:t>Semi-Arminianism denies that salvation can be lost.</a:t>
            </a:r>
          </a:p>
        </p:txBody>
      </p:sp>
    </p:spTree>
    <p:extLst>
      <p:ext uri="{BB962C8B-B14F-4D97-AF65-F5344CB8AC3E}">
        <p14:creationId xmlns:p14="http://schemas.microsoft.com/office/powerpoint/2010/main" val="25502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General Revelation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Creation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Sufficient proof of God’s existence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Insufficient for salvation</a:t>
            </a:r>
          </a:p>
          <a:p>
            <a:pPr marL="0" indent="0">
              <a:buNone/>
            </a:pPr>
            <a:r>
              <a:rPr lang="en-US" dirty="0" smtClean="0"/>
              <a:t>II. Special Revelation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Essential to human validation &amp; salvation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Verbal (plenary) inspiration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The Scriptures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D. Revelation ended with the Apostolic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Soteriological Systems</a:t>
            </a:r>
            <a:br>
              <a:rPr lang="en-US" dirty="0" smtClean="0"/>
            </a:br>
            <a:r>
              <a:rPr lang="en-US" dirty="0" smtClean="0"/>
              <a:t>Calvinism/Hyper-Calvinism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The fall destroyed man’s ability to turn to God.</a:t>
            </a:r>
          </a:p>
          <a:p>
            <a:pPr marL="571500" indent="-571500">
              <a:buAutoNum type="romanUcPeriod"/>
            </a:pPr>
            <a:r>
              <a:rPr lang="en-US" dirty="0" smtClean="0"/>
              <a:t>Election is based in God’s foreordination.</a:t>
            </a:r>
          </a:p>
          <a:p>
            <a:pPr marL="571500" indent="-571500">
              <a:buAutoNum type="romanUcPeriod"/>
            </a:pPr>
            <a:r>
              <a:rPr lang="en-US" dirty="0" smtClean="0"/>
              <a:t>Christ’s atonement is specific to the elect only.</a:t>
            </a:r>
          </a:p>
          <a:p>
            <a:pPr marL="571500" indent="-571500">
              <a:buAutoNum type="romanUcPeriod"/>
            </a:pPr>
            <a:r>
              <a:rPr lang="en-US" dirty="0" smtClean="0"/>
              <a:t>The Holy Spirit regenerates the elect and then they are by nature willing to repent and believe.</a:t>
            </a:r>
          </a:p>
          <a:p>
            <a:pPr marL="571500" indent="-571500">
              <a:buAutoNum type="romanUcPeriod"/>
            </a:pPr>
            <a:r>
              <a:rPr lang="en-US" dirty="0" smtClean="0"/>
              <a:t>Once obtained, salvation can never be lost.</a:t>
            </a:r>
          </a:p>
          <a:p>
            <a:pPr marL="571500" indent="-571500">
              <a:buAutoNum type="romanUcPeriod"/>
            </a:pPr>
            <a:r>
              <a:rPr lang="en-US" dirty="0" smtClean="0"/>
              <a:t>Hyper-Calvinism denies that all men are responsible to repent and believe. Election is enough, repentance and faith unnecessary.</a:t>
            </a:r>
          </a:p>
        </p:txBody>
      </p:sp>
    </p:spTree>
    <p:extLst>
      <p:ext uri="{BB962C8B-B14F-4D97-AF65-F5344CB8AC3E}">
        <p14:creationId xmlns:p14="http://schemas.microsoft.com/office/powerpoint/2010/main" val="7088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Soteriology</a:t>
            </a:r>
            <a:br>
              <a:rPr lang="en-US" dirty="0" smtClean="0"/>
            </a:br>
            <a:r>
              <a:rPr lang="en-US" dirty="0" smtClean="0"/>
              <a:t>The Doctrine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SBABC Theological Exam</a:t>
            </a:r>
          </a:p>
          <a:p>
            <a:pPr marL="0" indent="0">
              <a:buNone/>
            </a:pPr>
            <a:r>
              <a:rPr lang="en-US" sz="2800" dirty="0" smtClean="0"/>
              <a:t>Soteriology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1. “Justification by faith alone.” Discuss the meaning of this phrase.</a:t>
            </a:r>
          </a:p>
          <a:p>
            <a:pPr marL="0" indent="0">
              <a:buNone/>
            </a:pPr>
            <a:r>
              <a:rPr lang="en-US" sz="2800" dirty="0"/>
              <a:t>2. Sanctification is said to be past, present, and future. Discuss, including the idea of “union </a:t>
            </a:r>
            <a:r>
              <a:rPr lang="en-US" sz="2800" dirty="0" smtClean="0"/>
              <a:t>with Christ</a:t>
            </a:r>
            <a:r>
              <a:rPr lang="en-US" sz="2800" dirty="0"/>
              <a:t>.”</a:t>
            </a:r>
          </a:p>
          <a:p>
            <a:pPr marL="0" indent="0">
              <a:buNone/>
            </a:pPr>
            <a:r>
              <a:rPr lang="en-US" sz="2800" dirty="0"/>
              <a:t>3. Do Christians persevere? What relationship does this have to </a:t>
            </a:r>
            <a:r>
              <a:rPr lang="en-US" sz="2800" dirty="0" smtClean="0"/>
              <a:t>counseling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Ecclesiology</a:t>
            </a:r>
            <a:br>
              <a:rPr lang="en-US" dirty="0" smtClean="0"/>
            </a:br>
            <a:r>
              <a:rPr lang="en-US" dirty="0" smtClean="0"/>
              <a:t>The Doctrine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sz="3600" dirty="0" smtClean="0"/>
              <a:t>Ecclesia: the called out ones, assembly</a:t>
            </a:r>
          </a:p>
          <a:p>
            <a:pPr marL="571500" indent="-571500">
              <a:buAutoNum type="romanUcPeriod"/>
            </a:pPr>
            <a:r>
              <a:rPr lang="en-US" sz="3600" dirty="0" smtClean="0"/>
              <a:t>The Church: Universal, Invisible, Visible</a:t>
            </a:r>
          </a:p>
          <a:p>
            <a:pPr marL="0" indent="0">
              <a:buNone/>
            </a:pPr>
            <a:r>
              <a:rPr lang="en-US" sz="3600" dirty="0" smtClean="0"/>
              <a:t>III.  Defined by covenant interpretation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A. Covenant Theology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B. New Covenant Theology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C. Dispensationalism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62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Ecclesiology</a:t>
            </a:r>
            <a:br>
              <a:rPr lang="en-US" dirty="0" smtClean="0"/>
            </a:br>
            <a:r>
              <a:rPr lang="en-US" dirty="0" smtClean="0"/>
              <a:t>The Doctrine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57250" indent="-857250">
              <a:buAutoNum type="romanUcPeriod"/>
            </a:pPr>
            <a:r>
              <a:rPr lang="en-US" sz="3600" dirty="0" smtClean="0"/>
              <a:t>Covenant Theology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A. Reformation (Zwingli)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B. Covenant of works (Adam)-failed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C. Covenant of redemption in two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administrations (Old and New)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D. Children of believers automatically included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E.  Infant Baptism</a:t>
            </a:r>
          </a:p>
          <a:p>
            <a:pPr marL="0" indent="0">
              <a:buNone/>
            </a:pPr>
            <a:r>
              <a:rPr lang="en-US" sz="3600" dirty="0" smtClean="0"/>
              <a:t>    F.  Centralized church government</a:t>
            </a:r>
          </a:p>
          <a:p>
            <a:pPr marL="0" indent="0">
              <a:buNone/>
            </a:pPr>
            <a:r>
              <a:rPr lang="en-US" sz="3600" dirty="0" smtClean="0"/>
              <a:t>    </a:t>
            </a:r>
            <a:r>
              <a:rPr lang="en-US" sz="3500" dirty="0" smtClean="0"/>
              <a:t>G. Govt. based in mainly OT principles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8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Ecclesiology</a:t>
            </a:r>
            <a:br>
              <a:rPr lang="en-US" dirty="0" smtClean="0"/>
            </a:br>
            <a:r>
              <a:rPr lang="en-US" dirty="0" smtClean="0"/>
              <a:t>The Doctrine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 startAt="2"/>
            </a:pPr>
            <a:r>
              <a:rPr lang="en-US" dirty="0" smtClean="0"/>
              <a:t>New Covenant Theology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A. New Testament model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B. Anabaptist movement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C. </a:t>
            </a:r>
            <a:r>
              <a:rPr lang="en-US" dirty="0"/>
              <a:t>Discontinuity between OC and NC- OC ends</a:t>
            </a:r>
          </a:p>
          <a:p>
            <a:pPr marL="0" indent="0">
              <a:buNone/>
            </a:pPr>
            <a:r>
              <a:rPr lang="en-US" dirty="0" smtClean="0"/>
              <a:t>     D. Church is believers only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E. Believer baptism by immersion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F.  Local church autonomy</a:t>
            </a:r>
          </a:p>
        </p:txBody>
      </p:sp>
    </p:spTree>
    <p:extLst>
      <p:ext uri="{BB962C8B-B14F-4D97-AF65-F5344CB8AC3E}">
        <p14:creationId xmlns:p14="http://schemas.microsoft.com/office/powerpoint/2010/main" val="38224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Ecclesiology</a:t>
            </a:r>
            <a:br>
              <a:rPr lang="en-US" dirty="0" smtClean="0"/>
            </a:br>
            <a:r>
              <a:rPr lang="en-US" dirty="0" smtClean="0"/>
              <a:t>The Doctrine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AutoNum type="romanUcPeriod" startAt="3"/>
            </a:pPr>
            <a:r>
              <a:rPr lang="en-US" dirty="0" smtClean="0"/>
              <a:t>Dispensationalism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J. N. Darby &amp; C. I. Scofield (19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History divided into 7 dispensations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C. Jews rejected Messiah, Kingdom postponed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D. Presently in “Church Age” (NC)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E. OC (Israel) and NC (church) run parallel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F.  End times: Pre-trib rapture, pre-mil return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G. Antinomianism</a:t>
            </a:r>
          </a:p>
        </p:txBody>
      </p:sp>
    </p:spTree>
    <p:extLst>
      <p:ext uri="{BB962C8B-B14F-4D97-AF65-F5344CB8AC3E}">
        <p14:creationId xmlns:p14="http://schemas.microsoft.com/office/powerpoint/2010/main" val="14641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Ecclesiology</a:t>
            </a:r>
            <a:br>
              <a:rPr lang="en-US" dirty="0" smtClean="0"/>
            </a:br>
            <a:r>
              <a:rPr lang="en-US" dirty="0" smtClean="0"/>
              <a:t>The Doctrine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IV. The Purpose of the Church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A. Glorify God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B. Worship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C. Fellowship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D. Discipleship</a:t>
            </a:r>
          </a:p>
          <a:p>
            <a:pPr marL="0" indent="0">
              <a:buNone/>
            </a:pPr>
            <a:r>
              <a:rPr lang="en-US" dirty="0" smtClean="0"/>
              <a:t>         E. Exercise Spiritual Gifts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F. Evangelism</a:t>
            </a:r>
          </a:p>
        </p:txBody>
      </p:sp>
    </p:spTree>
    <p:extLst>
      <p:ext uri="{BB962C8B-B14F-4D97-AF65-F5344CB8AC3E}">
        <p14:creationId xmlns:p14="http://schemas.microsoft.com/office/powerpoint/2010/main" val="29248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Ecclesiology</a:t>
            </a:r>
            <a:br>
              <a:rPr lang="en-US" dirty="0" smtClean="0"/>
            </a:br>
            <a:r>
              <a:rPr lang="en-US" dirty="0" smtClean="0"/>
              <a:t>The Doctrine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V. Church Discipline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A. Formative-Membership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B. Corrective/Restorative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C. Excommunicative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D. Biblical counseling- admonishing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one another in love</a:t>
            </a:r>
          </a:p>
        </p:txBody>
      </p:sp>
    </p:spTree>
    <p:extLst>
      <p:ext uri="{BB962C8B-B14F-4D97-AF65-F5344CB8AC3E}">
        <p14:creationId xmlns:p14="http://schemas.microsoft.com/office/powerpoint/2010/main" val="58717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Ecclesiology</a:t>
            </a:r>
            <a:br>
              <a:rPr lang="en-US" dirty="0" smtClean="0"/>
            </a:br>
            <a:r>
              <a:rPr lang="en-US" dirty="0" smtClean="0"/>
              <a:t>The Doctrine of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AutoNum type="romanUcPeriod" startAt="6"/>
            </a:pPr>
            <a:r>
              <a:rPr lang="en-US" dirty="0" smtClean="0"/>
              <a:t>Biblical Church Offices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Ceased Offices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1. Prophet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2. Apostle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Continuing Offices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1. Pastor, Elder (Bishop)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2. Deacon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3. Teacher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4. Evangelist/Missionary</a:t>
            </a:r>
          </a:p>
        </p:txBody>
      </p:sp>
    </p:spTree>
    <p:extLst>
      <p:ext uri="{BB962C8B-B14F-4D97-AF65-F5344CB8AC3E}">
        <p14:creationId xmlns:p14="http://schemas.microsoft.com/office/powerpoint/2010/main" val="11075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Eschatology</a:t>
            </a:r>
            <a:br>
              <a:rPr lang="en-US" dirty="0" smtClean="0"/>
            </a:br>
            <a:r>
              <a:rPr lang="en-US" dirty="0" smtClean="0"/>
              <a:t>Doctrine of the End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Millennialism</a:t>
            </a:r>
          </a:p>
          <a:p>
            <a:pPr marL="0" indent="0">
              <a:buNone/>
            </a:pPr>
            <a:r>
              <a:rPr lang="en-US" dirty="0" smtClean="0"/>
              <a:t>         A. Amillennialism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B. Postmillennialism</a:t>
            </a:r>
          </a:p>
          <a:p>
            <a:pPr marL="0" indent="0">
              <a:buNone/>
            </a:pPr>
            <a:r>
              <a:rPr lang="en-US" dirty="0" smtClean="0"/>
              <a:t>II. Premillennialism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A. Historic/Classical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B. Dispensationalism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C. Ultra-Dispensationalism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Inscripturation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God-breathed autographs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Languages: Hebrew, Aramaic, Greek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OT written: 1500 BC to 400 BC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C. NT written: 45 AD to &lt; 70 AD*</a:t>
            </a:r>
          </a:p>
          <a:p>
            <a:pPr marL="0" indent="0">
              <a:buNone/>
            </a:pPr>
            <a:r>
              <a:rPr lang="en-US" dirty="0" smtClean="0"/>
              <a:t>II.  No autographs (originals) survive, only copies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Modern scholarship inaccurately assigns dates as late as 95 AD for the book of Revelation.  </a:t>
            </a:r>
          </a:p>
        </p:txBody>
      </p:sp>
    </p:spTree>
    <p:extLst>
      <p:ext uri="{BB962C8B-B14F-4D97-AF65-F5344CB8AC3E}">
        <p14:creationId xmlns:p14="http://schemas.microsoft.com/office/powerpoint/2010/main" val="3210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Eschatology</a:t>
            </a:r>
            <a:br>
              <a:rPr lang="en-US" dirty="0" smtClean="0"/>
            </a:br>
            <a:r>
              <a:rPr lang="en-US" dirty="0" smtClean="0"/>
              <a:t>Doctrine of the End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Relates to counseling-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View of Christ’s return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Lack of peace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Possibility of second chance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D. Satan bound or free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E. Strength of demonic activity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I.  Canon of Scripture (66 books of the Bible)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A. Selection process guided by God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B. OT Canon settled by (300-200 BC)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C. NT Canon settled by ~ 367 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D. Canon is closed</a:t>
            </a:r>
          </a:p>
          <a:p>
            <a:pPr marL="0" indent="0">
              <a:buNone/>
            </a:pPr>
            <a:r>
              <a:rPr lang="en-US" dirty="0" smtClean="0"/>
              <a:t>II.  Apocrypha: added to RC Canon in late 1500s</a:t>
            </a:r>
          </a:p>
          <a:p>
            <a:pPr marL="0" indent="0">
              <a:buNone/>
            </a:pPr>
            <a:r>
              <a:rPr lang="en-US" dirty="0" smtClean="0"/>
              <a:t>III. Pseudepigrapha: e.g., Book of Enoch</a:t>
            </a:r>
          </a:p>
          <a:p>
            <a:pPr marL="0" indent="0">
              <a:buNone/>
            </a:pPr>
            <a:r>
              <a:rPr lang="en-US" dirty="0" smtClean="0"/>
              <a:t>IV. Gnostic Gospels: e.g., Book of Thomas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I.  Manuscripts &amp; Codices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Thousands of copies, mostly incomplete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Textual Criticism- comparing the texts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C. Incredible similarity</a:t>
            </a:r>
          </a:p>
          <a:p>
            <a:pPr marL="0" indent="0">
              <a:buNone/>
            </a:pPr>
            <a:r>
              <a:rPr lang="en-US" dirty="0" smtClean="0"/>
              <a:t>II. Old Testament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Qumran (Dead Sea Scrolls): 250 to 100 BC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Masoretic Text: 500 to 1000 AD</a:t>
            </a:r>
          </a:p>
          <a:p>
            <a:pPr marL="0" indent="0">
              <a:buNone/>
            </a:pPr>
            <a:r>
              <a:rPr lang="en-US" dirty="0" smtClean="0"/>
              <a:t>III. New Testament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Textus Receptus (Erasmus 1516)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Westscott &amp; Hort (late 1800s)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C. Nestle/Aland (1950s to present 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I.  Translations are not God-breathed</a:t>
            </a:r>
          </a:p>
          <a:p>
            <a:pPr marL="0" indent="0">
              <a:buNone/>
            </a:pPr>
            <a:r>
              <a:rPr lang="en-US" dirty="0" smtClean="0"/>
              <a:t>      A. Affected by source manuscripts</a:t>
            </a:r>
          </a:p>
          <a:p>
            <a:pPr marL="0" indent="0">
              <a:buNone/>
            </a:pPr>
            <a:r>
              <a:rPr lang="en-US" dirty="0" smtClean="0"/>
              <a:t>II. Septuagint (250 – 100 BC):OT translated into Greek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Used by Jews at the time of the 1</a:t>
            </a:r>
            <a:r>
              <a:rPr lang="en-US" baseline="30000" dirty="0" smtClean="0"/>
              <a:t>st</a:t>
            </a:r>
            <a:r>
              <a:rPr lang="en-US" dirty="0" smtClean="0"/>
              <a:t> Advent</a:t>
            </a:r>
          </a:p>
          <a:p>
            <a:pPr marL="0" indent="0">
              <a:buNone/>
            </a:pPr>
            <a:r>
              <a:rPr lang="en-US" dirty="0" smtClean="0"/>
              <a:t>III. Vulgate (383 -405 AD): Bible translated into Latin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RCC used it exclusively for centuries</a:t>
            </a:r>
          </a:p>
          <a:p>
            <a:pPr marL="0" indent="0">
              <a:buNone/>
            </a:pPr>
            <a:r>
              <a:rPr lang="en-US" dirty="0" smtClean="0"/>
              <a:t>IV. Early English Translations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A. Wycliff: 1382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B. Geneva Bible (1500s)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C. KJV: 1611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4488</TotalTime>
  <Words>2886</Words>
  <Application>Microsoft Office PowerPoint</Application>
  <PresentationFormat>On-screen Show (4:3)</PresentationFormat>
  <Paragraphs>495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Biblical Counseling  Level IV: Theology Of Counseling</vt:lpstr>
      <vt:lpstr>Biblical Counseling Level IV: Theology Of Counseling</vt:lpstr>
      <vt:lpstr>Biblical Counseling Level IV: Theology Of Counseling</vt:lpstr>
      <vt:lpstr>Bibliology The Doctrine of the Scriptures</vt:lpstr>
      <vt:lpstr>Revelation</vt:lpstr>
      <vt:lpstr>Inscripturation</vt:lpstr>
      <vt:lpstr>Canonization</vt:lpstr>
      <vt:lpstr>Preservation</vt:lpstr>
      <vt:lpstr>Translation</vt:lpstr>
      <vt:lpstr>Translation</vt:lpstr>
      <vt:lpstr>Interpretation</vt:lpstr>
      <vt:lpstr>Attributes of Scripture</vt:lpstr>
      <vt:lpstr>Attributes of Scripture</vt:lpstr>
      <vt:lpstr>Bibliology</vt:lpstr>
      <vt:lpstr>Bibliology</vt:lpstr>
      <vt:lpstr>Theology Proper The Doctrine of God</vt:lpstr>
      <vt:lpstr>Attributes</vt:lpstr>
      <vt:lpstr>Attributes</vt:lpstr>
      <vt:lpstr>God’s Sovereignty</vt:lpstr>
      <vt:lpstr>God’s Will</vt:lpstr>
      <vt:lpstr>Trinitarian</vt:lpstr>
      <vt:lpstr>Trinitarian</vt:lpstr>
      <vt:lpstr>Creator/Sustainer</vt:lpstr>
      <vt:lpstr>Theology Proper The Doctrine of God</vt:lpstr>
      <vt:lpstr>Theology Proper The Doctrine of God</vt:lpstr>
      <vt:lpstr>Anthropology The Doctrine of Man</vt:lpstr>
      <vt:lpstr>Anthropology The Doctrine of Man</vt:lpstr>
      <vt:lpstr>Anthropology The Doctrine of Man</vt:lpstr>
      <vt:lpstr>Anthropology The Doctrine of Man</vt:lpstr>
      <vt:lpstr>Anthropology The Doctrine of Man</vt:lpstr>
      <vt:lpstr>Anthropology The Doctrine of Man</vt:lpstr>
      <vt:lpstr>Anthropology The Doctrine of Man</vt:lpstr>
      <vt:lpstr>Anthropology The Doctrine of Man</vt:lpstr>
      <vt:lpstr>Anthropology The Doctrine of Man</vt:lpstr>
      <vt:lpstr>Christology The Doctrine of Christ</vt:lpstr>
      <vt:lpstr>Christology The Doctrine of Christ</vt:lpstr>
      <vt:lpstr>Christology The Doctrine of Christ</vt:lpstr>
      <vt:lpstr>Christology The Doctrine of Christ</vt:lpstr>
      <vt:lpstr>Christology The Doctrine of Christ</vt:lpstr>
      <vt:lpstr>Pneumatology The Doctrine of the Holy Spirit</vt:lpstr>
      <vt:lpstr>Pneumatology The Doctrine of the Holy Spirit</vt:lpstr>
      <vt:lpstr>Pneumatology The Doctrine of the Holy Spirit</vt:lpstr>
      <vt:lpstr>Pneumatology The Doctrine of the Holy Spirit</vt:lpstr>
      <vt:lpstr>Pneumatology The Doctrine of the Holy Spirit</vt:lpstr>
      <vt:lpstr>Soteriology The Doctrine of Salvation</vt:lpstr>
      <vt:lpstr>Soteriology The Doctrine of Salvation</vt:lpstr>
      <vt:lpstr>Soteriology The Doctrine of Salvation</vt:lpstr>
      <vt:lpstr>Soteriology The Doctrine of Salvation</vt:lpstr>
      <vt:lpstr>Soteriological Systems Arminianism/Semi-Arminianism</vt:lpstr>
      <vt:lpstr>Soteriological Systems Calvinism/Hyper-Calvinism</vt:lpstr>
      <vt:lpstr>Soteriology The Doctrine of Salvation</vt:lpstr>
      <vt:lpstr>Ecclesiology The Doctrine of the Church</vt:lpstr>
      <vt:lpstr>Ecclesiology The Doctrine of the Church</vt:lpstr>
      <vt:lpstr>Ecclesiology The Doctrine of the Church</vt:lpstr>
      <vt:lpstr>Ecclesiology The Doctrine of the Church</vt:lpstr>
      <vt:lpstr>Ecclesiology The Doctrine of the Church</vt:lpstr>
      <vt:lpstr>Ecclesiology The Doctrine of the Church</vt:lpstr>
      <vt:lpstr>Ecclesiology The Doctrine of the Church</vt:lpstr>
      <vt:lpstr>Eschatology Doctrine of the End Times</vt:lpstr>
      <vt:lpstr>Eschatology Doctrine of the End Times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Theology Of Counseling</dc:title>
  <dc:creator>Bruce</dc:creator>
  <cp:lastModifiedBy>Bruce</cp:lastModifiedBy>
  <cp:revision>92</cp:revision>
  <dcterms:created xsi:type="dcterms:W3CDTF">2011-03-22T21:33:24Z</dcterms:created>
  <dcterms:modified xsi:type="dcterms:W3CDTF">2012-03-18T17:30:07Z</dcterms:modified>
</cp:coreProperties>
</file>